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4"/>
  </p:sldMasterIdLst>
  <p:notesMasterIdLst>
    <p:notesMasterId r:id="rId18"/>
  </p:notesMasterIdLst>
  <p:sldIdLst>
    <p:sldId id="279" r:id="rId5"/>
    <p:sldId id="269" r:id="rId6"/>
    <p:sldId id="281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1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458" y="12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971E4-7BE8-4A5F-983E-2670F2B80ECB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CE7EE-571E-4B04-8D5B-777CCE7F4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3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D81FD5-7920-4A7C-9120-4D9B65303CF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34578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6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356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280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676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1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7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9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0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3595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1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Introduction </a:t>
            </a:r>
            <a:r>
              <a:rPr lang="en-US" dirty="0" smtClean="0"/>
              <a:t>to Data Races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it-IT" sz="1600" dirty="0"/>
              <a:t>Module </a:t>
            </a:r>
            <a:r>
              <a:rPr lang="it-IT" sz="1600" dirty="0" smtClean="0"/>
              <a:t>7.2 – </a:t>
            </a:r>
            <a:r>
              <a:rPr lang="it-IT" sz="1600" dirty="0"/>
              <a:t>Parallel Computation Patterns (Histogram)</a:t>
            </a:r>
            <a:endParaRPr lang="en-US" sz="1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67">
        <p:fade/>
      </p:transition>
    </mc:Choice>
    <mc:Fallback xmlns="">
      <p:transition spd="med" advTm="101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Timing Scenario #3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9088" y="809625"/>
          <a:ext cx="6218238" cy="1973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Thread 1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Thread 2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(0) Old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</a:t>
                      </a:r>
                      <a:r>
                        <a:rPr lang="en-US" sz="1400" dirty="0" err="1" smtClean="0">
                          <a:sym typeface="Wingdings" pitchFamily="2" charset="2"/>
                        </a:rPr>
                        <a:t>Mem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[x]</a:t>
                      </a:r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 pitchFamily="2" charset="2"/>
                        </a:rPr>
                        <a:t>(1)</a:t>
                      </a:r>
                      <a:r>
                        <a:rPr lang="en-US" sz="1400" baseline="0" dirty="0" smtClean="0">
                          <a:sym typeface="Wingdings" pitchFamily="2" charset="2"/>
                        </a:rPr>
                        <a:t> New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  Old + 1</a:t>
                      </a:r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(0) Old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</a:t>
                      </a:r>
                      <a:r>
                        <a:rPr lang="en-US" sz="1400" dirty="0" err="1" smtClean="0">
                          <a:sym typeface="Wingdings" pitchFamily="2" charset="2"/>
                        </a:rPr>
                        <a:t>Mem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[x]</a:t>
                      </a:r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(1) </a:t>
                      </a:r>
                      <a:r>
                        <a:rPr lang="en-US" sz="1400" dirty="0" err="1" smtClean="0"/>
                        <a:t>Mem</a:t>
                      </a:r>
                      <a:r>
                        <a:rPr lang="en-US" sz="1400" dirty="0" smtClean="0"/>
                        <a:t>[x]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New</a:t>
                      </a:r>
                      <a:endParaRPr lang="en-US" sz="1400" dirty="0" smtClean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ym typeface="Wingdings" pitchFamily="2" charset="2"/>
                      </a:endParaRPr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 pitchFamily="2" charset="2"/>
                        </a:rPr>
                        <a:t>(1) New  Old + 1</a:t>
                      </a:r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(1) </a:t>
                      </a:r>
                      <a:r>
                        <a:rPr lang="en-US" sz="1400" dirty="0" err="1" smtClean="0"/>
                        <a:t>Mem</a:t>
                      </a:r>
                      <a:r>
                        <a:rPr lang="en-US" sz="1400" dirty="0" smtClean="0"/>
                        <a:t>[x]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New</a:t>
                      </a:r>
                      <a:endParaRPr lang="en-US" sz="1400" dirty="0" smtClean="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301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2971800" y="3373437"/>
            <a:ext cx="3962400" cy="1255713"/>
          </a:xfrm>
        </p:spPr>
        <p:txBody>
          <a:bodyPr>
            <a:normAutofit/>
          </a:bodyPr>
          <a:lstStyle/>
          <a:p>
            <a:r>
              <a:rPr lang="en-US" sz="1400" dirty="0"/>
              <a:t>Thread 1 Old = 0</a:t>
            </a:r>
          </a:p>
          <a:p>
            <a:r>
              <a:rPr lang="en-US" sz="1400" dirty="0"/>
              <a:t>Thread 2 Old = 0</a:t>
            </a:r>
          </a:p>
          <a:p>
            <a:r>
              <a:rPr lang="en-US" sz="1400" dirty="0" err="1"/>
              <a:t>Mem</a:t>
            </a:r>
            <a:r>
              <a:rPr lang="en-US" sz="1400" dirty="0"/>
              <a:t>[x] = 1 after the sequence</a:t>
            </a:r>
          </a:p>
          <a:p>
            <a:endParaRPr lang="en-US" sz="1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4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784">
        <p:fade/>
      </p:transition>
    </mc:Choice>
    <mc:Fallback xmlns="">
      <p:transition spd="med" advTm="507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Timing Scenario #4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9088" y="809625"/>
          <a:ext cx="6218238" cy="1973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Thread 1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Thread 2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ym typeface="Wingdings" pitchFamily="2" charset="2"/>
                      </a:endParaRPr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(0) Old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</a:t>
                      </a:r>
                      <a:r>
                        <a:rPr lang="en-US" sz="1400" dirty="0" err="1" smtClean="0">
                          <a:sym typeface="Wingdings" pitchFamily="2" charset="2"/>
                        </a:rPr>
                        <a:t>Mem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[x]</a:t>
                      </a:r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ym typeface="Wingdings" pitchFamily="2" charset="2"/>
                      </a:endParaRPr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 pitchFamily="2" charset="2"/>
                        </a:rPr>
                        <a:t>(1) New  Old + 1</a:t>
                      </a:r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(0) Old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</a:t>
                      </a:r>
                      <a:r>
                        <a:rPr lang="en-US" sz="1400" dirty="0" err="1" smtClean="0">
                          <a:sym typeface="Wingdings" pitchFamily="2" charset="2"/>
                        </a:rPr>
                        <a:t>Mem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[x]</a:t>
                      </a:r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ym typeface="Wingdings" pitchFamily="2" charset="2"/>
                      </a:endParaRPr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(1) </a:t>
                      </a:r>
                      <a:r>
                        <a:rPr lang="en-US" sz="1400" dirty="0" err="1" smtClean="0"/>
                        <a:t>Mem</a:t>
                      </a:r>
                      <a:r>
                        <a:rPr lang="en-US" sz="1400" dirty="0" smtClean="0"/>
                        <a:t>[x]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New</a:t>
                      </a:r>
                      <a:endParaRPr lang="en-US" sz="1400" dirty="0" smtClean="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 pitchFamily="2" charset="2"/>
                        </a:rPr>
                        <a:t>(1)</a:t>
                      </a:r>
                      <a:r>
                        <a:rPr lang="en-US" sz="1400" baseline="0" dirty="0" smtClean="0">
                          <a:sym typeface="Wingdings" pitchFamily="2" charset="2"/>
                        </a:rPr>
                        <a:t> New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  Old + 1</a:t>
                      </a:r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ym typeface="Wingdings" pitchFamily="2" charset="2"/>
                      </a:endParaRPr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(1) </a:t>
                      </a:r>
                      <a:r>
                        <a:rPr lang="en-US" sz="1400" dirty="0" err="1" smtClean="0"/>
                        <a:t>Mem</a:t>
                      </a:r>
                      <a:r>
                        <a:rPr lang="en-US" sz="1400" dirty="0" smtClean="0"/>
                        <a:t>[x]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New</a:t>
                      </a:r>
                      <a:endParaRPr lang="en-US" sz="1400" dirty="0" smtClean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325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2743200" y="3314700"/>
            <a:ext cx="4114800" cy="1255713"/>
          </a:xfrm>
        </p:spPr>
        <p:txBody>
          <a:bodyPr>
            <a:noAutofit/>
          </a:bodyPr>
          <a:lstStyle/>
          <a:p>
            <a:r>
              <a:rPr lang="en-US" sz="1400" dirty="0"/>
              <a:t>Thread 1 Old = 0</a:t>
            </a:r>
          </a:p>
          <a:p>
            <a:r>
              <a:rPr lang="en-US" sz="1400" dirty="0"/>
              <a:t>Thread 2 Old = 0</a:t>
            </a:r>
          </a:p>
          <a:p>
            <a:r>
              <a:rPr lang="en-US" sz="1400" dirty="0" err="1"/>
              <a:t>Mem</a:t>
            </a:r>
            <a:r>
              <a:rPr lang="en-US" sz="1400" dirty="0"/>
              <a:t>[x] = 1 after the sequence</a:t>
            </a:r>
          </a:p>
          <a:p>
            <a:endParaRPr lang="en-US" sz="1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269">
        <p:fade/>
      </p:transition>
    </mc:Choice>
    <mc:Fallback xmlns="">
      <p:transition spd="med" advTm="33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339641" y="123136"/>
            <a:ext cx="6442159" cy="43858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800" dirty="0" smtClean="0"/>
              <a:t>Purpose of Atomic Operations – To Ensure Good Outcomes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749769" y="879407"/>
            <a:ext cx="810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thread1:</a:t>
            </a:r>
          </a:p>
        </p:txBody>
      </p:sp>
      <p:sp>
        <p:nvSpPr>
          <p:cNvPr id="13318" name="Text Box 5"/>
          <p:cNvSpPr txBox="1">
            <a:spLocks noChangeArrowheads="1"/>
          </p:cNvSpPr>
          <p:nvPr/>
        </p:nvSpPr>
        <p:spPr bwMode="auto">
          <a:xfrm>
            <a:off x="3623937" y="1793807"/>
            <a:ext cx="810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thread2:</a:t>
            </a:r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4407367" y="1793807"/>
            <a:ext cx="1347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Old </a:t>
            </a:r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 Mem[x]</a:t>
            </a:r>
          </a:p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New  Old + 1</a:t>
            </a:r>
          </a:p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Mem[x] </a:t>
            </a:r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 New</a:t>
            </a:r>
            <a:endParaRPr lang="en-US" sz="1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1561773" y="879407"/>
            <a:ext cx="1347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Old </a:t>
            </a:r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 Mem[x]</a:t>
            </a:r>
          </a:p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New  Old + 1</a:t>
            </a:r>
          </a:p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Mem[x] </a:t>
            </a:r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 New</a:t>
            </a:r>
            <a:endParaRPr lang="en-US" sz="1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321" name="Text Box 4"/>
          <p:cNvSpPr txBox="1">
            <a:spLocks noChangeArrowheads="1"/>
          </p:cNvSpPr>
          <p:nvPr/>
        </p:nvSpPr>
        <p:spPr bwMode="auto">
          <a:xfrm>
            <a:off x="763338" y="3754548"/>
            <a:ext cx="810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thread1:</a:t>
            </a:r>
          </a:p>
        </p:txBody>
      </p:sp>
      <p:sp>
        <p:nvSpPr>
          <p:cNvPr id="13322" name="Text Box 5"/>
          <p:cNvSpPr txBox="1">
            <a:spLocks noChangeArrowheads="1"/>
          </p:cNvSpPr>
          <p:nvPr/>
        </p:nvSpPr>
        <p:spPr bwMode="auto">
          <a:xfrm>
            <a:off x="3623937" y="3116592"/>
            <a:ext cx="810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thread2:</a:t>
            </a:r>
          </a:p>
        </p:txBody>
      </p:sp>
      <p:sp>
        <p:nvSpPr>
          <p:cNvPr id="13323" name="Text Box 6"/>
          <p:cNvSpPr txBox="1">
            <a:spLocks noChangeArrowheads="1"/>
          </p:cNvSpPr>
          <p:nvPr/>
        </p:nvSpPr>
        <p:spPr bwMode="auto">
          <a:xfrm>
            <a:off x="4407367" y="3116592"/>
            <a:ext cx="1347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Old </a:t>
            </a:r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 Mem[x]</a:t>
            </a:r>
          </a:p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New  Old + 1</a:t>
            </a:r>
          </a:p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Mem[x] </a:t>
            </a:r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 New</a:t>
            </a:r>
            <a:endParaRPr lang="en-US" sz="1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324" name="Text Box 7"/>
          <p:cNvSpPr txBox="1">
            <a:spLocks noChangeArrowheads="1"/>
          </p:cNvSpPr>
          <p:nvPr/>
        </p:nvSpPr>
        <p:spPr bwMode="auto">
          <a:xfrm>
            <a:off x="1575343" y="3754547"/>
            <a:ext cx="1347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Old </a:t>
            </a:r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 Mem[x]</a:t>
            </a:r>
          </a:p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New  Old + 1</a:t>
            </a:r>
          </a:p>
          <a:p>
            <a:pPr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Mem[x] </a:t>
            </a:r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  <a:sym typeface="Wingdings" pitchFamily="2" charset="2"/>
              </a:rPr>
              <a:t> New</a:t>
            </a:r>
            <a:endParaRPr lang="en-US" sz="1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325" name="TextBox 2"/>
          <p:cNvSpPr txBox="1">
            <a:spLocks noChangeArrowheads="1"/>
          </p:cNvSpPr>
          <p:nvPr/>
        </p:nvSpPr>
        <p:spPr bwMode="auto">
          <a:xfrm>
            <a:off x="1635592" y="2679632"/>
            <a:ext cx="1428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panose="020F0502020204030204" pitchFamily="34" charset="0"/>
              </a:rPr>
              <a:t>Or </a:t>
            </a:r>
          </a:p>
        </p:txBody>
      </p:sp>
      <p:sp>
        <p:nvSpPr>
          <p:cNvPr id="4" name="Rectangle 3"/>
          <p:cNvSpPr/>
          <p:nvPr/>
        </p:nvSpPr>
        <p:spPr>
          <a:xfrm>
            <a:off x="749768" y="855619"/>
            <a:ext cx="5414812" cy="1804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9768" y="3024915"/>
            <a:ext cx="5414812" cy="1632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9675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140">
        <p:fade/>
      </p:transition>
    </mc:Choice>
    <mc:Fallback xmlns="">
      <p:transition spd="med" advTm="711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12">
        <p:fade/>
      </p:transition>
    </mc:Choice>
    <mc:Fallback xmlns="">
      <p:transition spd="med" advTm="7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Objective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600" dirty="0"/>
              <a:t>To </a:t>
            </a:r>
            <a:r>
              <a:rPr lang="en-US" sz="1600" dirty="0" smtClean="0"/>
              <a:t>understand data races in parallel computing</a:t>
            </a:r>
            <a:endParaRPr lang="en-US" sz="1600" dirty="0"/>
          </a:p>
          <a:p>
            <a:pPr marL="642938" lvl="1" indent="-342900">
              <a:defRPr/>
            </a:pPr>
            <a:r>
              <a:rPr lang="en-US" sz="1400" dirty="0" smtClean="0"/>
              <a:t>Data r</a:t>
            </a:r>
            <a:r>
              <a:rPr lang="en-US" sz="1400" dirty="0" smtClean="0">
                <a:latin typeface="Arial" panose="020B0604020202020204" pitchFamily="34" charset="0"/>
              </a:rPr>
              <a:t>aces can occur when </a:t>
            </a:r>
            <a:r>
              <a:rPr lang="en-US" sz="1400" dirty="0">
                <a:latin typeface="Arial" panose="020B0604020202020204" pitchFamily="34" charset="0"/>
              </a:rPr>
              <a:t>performing </a:t>
            </a:r>
            <a:r>
              <a:rPr lang="en-US" sz="1400" dirty="0" smtClean="0">
                <a:latin typeface="Arial" panose="020B0604020202020204" pitchFamily="34" charset="0"/>
              </a:rPr>
              <a:t>read-modify-write operations</a:t>
            </a:r>
          </a:p>
          <a:p>
            <a:pPr marL="642938" lvl="1" indent="-342900">
              <a:defRPr/>
            </a:pPr>
            <a:r>
              <a:rPr lang="en-US" sz="1400" dirty="0" smtClean="0"/>
              <a:t>Data races can cause errors that are hard to reproduce</a:t>
            </a:r>
            <a:endParaRPr lang="en-US" sz="1400" dirty="0" smtClean="0">
              <a:latin typeface="Arial" panose="020B0604020202020204" pitchFamily="34" charset="0"/>
            </a:endParaRPr>
          </a:p>
          <a:p>
            <a:pPr marL="642938" lvl="1" indent="-342900">
              <a:defRPr/>
            </a:pPr>
            <a:r>
              <a:rPr lang="en-US" sz="1400" dirty="0"/>
              <a:t>A</a:t>
            </a:r>
            <a:r>
              <a:rPr lang="en-US" sz="1400" dirty="0" smtClean="0"/>
              <a:t>tomic operations are designed to eliminate such data races</a:t>
            </a:r>
            <a:endParaRPr lang="en-US" sz="1400" dirty="0">
              <a:latin typeface="Arial" panose="020B0604020202020204" pitchFamily="34" charset="0"/>
            </a:endParaRPr>
          </a:p>
          <a:p>
            <a:pPr marL="642938" lvl="1" indent="-342900">
              <a:defRPr/>
            </a:pPr>
            <a:endParaRPr lang="en-US" sz="1400" dirty="0"/>
          </a:p>
          <a:p>
            <a:pPr marL="300038" lvl="1" indent="0">
              <a:buNone/>
              <a:defRPr/>
            </a:pPr>
            <a:endParaRPr lang="en-US" dirty="0" smtClean="0"/>
          </a:p>
          <a:p>
            <a:pPr marL="642938" lvl="1" indent="-342900">
              <a:defRPr/>
            </a:pPr>
            <a:endParaRPr lang="en-US" dirty="0" smtClean="0"/>
          </a:p>
          <a:p>
            <a:pPr marL="642938" lvl="1" indent="-342900">
              <a:defRPr/>
            </a:pPr>
            <a:endParaRPr lang="en-US" dirty="0" smtClean="0"/>
          </a:p>
          <a:p>
            <a:pPr marL="731044" lvl="1" indent="-302419">
              <a:defRPr/>
            </a:pPr>
            <a:endParaRPr lang="en-US" dirty="0" smtClean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0059"/>
      </p:ext>
    </p:extLst>
  </p:cSld>
  <p:clrMapOvr>
    <a:masterClrMapping/>
  </p:clrMapOvr>
  <p:transition advTm="289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69332"/>
          </a:xfrm>
        </p:spPr>
        <p:txBody>
          <a:bodyPr/>
          <a:lstStyle/>
          <a:p>
            <a:r>
              <a:rPr lang="en-US" sz="2000" dirty="0" smtClean="0"/>
              <a:t>Read-modify-write in the Text Histogram Example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coalescing and better memory access performance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79" y="1276350"/>
            <a:ext cx="5928522" cy="28584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13" y="1310409"/>
            <a:ext cx="415499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4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767">
        <p:fade/>
      </p:transition>
    </mc:Choice>
    <mc:Fallback xmlns="">
      <p:transition spd="med" advTm="567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Read-Modify-Write Used in Collaboration Patterns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For example, multiple </a:t>
            </a:r>
            <a:r>
              <a:rPr lang="en-US" sz="1400" dirty="0"/>
              <a:t>bank tellers count the total amount of cash in the safe</a:t>
            </a:r>
          </a:p>
          <a:p>
            <a:r>
              <a:rPr lang="en-US" sz="1400" dirty="0"/>
              <a:t>Each grab a pile and count</a:t>
            </a:r>
          </a:p>
          <a:p>
            <a:r>
              <a:rPr lang="en-US" sz="1400" dirty="0"/>
              <a:t>Have a central display of the running total</a:t>
            </a:r>
          </a:p>
          <a:p>
            <a:r>
              <a:rPr lang="en-US" sz="1400" dirty="0"/>
              <a:t>Whenever someone finishes counting a pile, </a:t>
            </a:r>
            <a:r>
              <a:rPr lang="en-US" sz="1400" dirty="0" smtClean="0"/>
              <a:t>read the current running total (read) and add </a:t>
            </a:r>
            <a:r>
              <a:rPr lang="en-US" sz="1400" dirty="0"/>
              <a:t>the subtotal of the pile to the running </a:t>
            </a:r>
            <a:r>
              <a:rPr lang="en-US" sz="1400" dirty="0" smtClean="0"/>
              <a:t>total (modify-write)</a:t>
            </a:r>
            <a:endParaRPr lang="en-US" sz="1400" dirty="0"/>
          </a:p>
          <a:p>
            <a:r>
              <a:rPr lang="en-US" sz="1400" dirty="0"/>
              <a:t>A bad outcome</a:t>
            </a:r>
          </a:p>
          <a:p>
            <a:pPr lvl="1"/>
            <a:r>
              <a:rPr lang="en-US" sz="1200" dirty="0">
                <a:latin typeface="Arial" panose="020B0604020202020204" pitchFamily="34" charset="0"/>
              </a:rPr>
              <a:t>Some of the piles were not accounted </a:t>
            </a:r>
            <a:r>
              <a:rPr lang="en-US" sz="1200" dirty="0" smtClean="0">
                <a:latin typeface="Arial" panose="020B0604020202020204" pitchFamily="34" charset="0"/>
              </a:rPr>
              <a:t>for in the final total</a:t>
            </a:r>
            <a:endParaRPr lang="en-US" sz="1200" dirty="0"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261">
        <p:fade/>
      </p:transition>
    </mc:Choice>
    <mc:Fallback xmlns="">
      <p:transition spd="med" advTm="492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Common Parallel Service Pattern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For example, multiple </a:t>
            </a:r>
            <a:r>
              <a:rPr lang="en-US" sz="1400" dirty="0"/>
              <a:t>customer service agents serving </a:t>
            </a:r>
            <a:r>
              <a:rPr lang="en-US" sz="1400" dirty="0" smtClean="0"/>
              <a:t>waiting customers </a:t>
            </a:r>
          </a:p>
          <a:p>
            <a:r>
              <a:rPr lang="en-US" sz="1400" dirty="0" smtClean="0"/>
              <a:t>The system maintains two numbers, </a:t>
            </a:r>
          </a:p>
          <a:p>
            <a:pPr lvl="1"/>
            <a:r>
              <a:rPr lang="en-US" sz="1067" dirty="0" smtClean="0"/>
              <a:t>the number to be given to the next incoming customer (I)</a:t>
            </a:r>
          </a:p>
          <a:p>
            <a:pPr lvl="1"/>
            <a:r>
              <a:rPr lang="en-US" sz="1067" dirty="0" smtClean="0"/>
              <a:t>the number for the customer to be served next (S)</a:t>
            </a:r>
            <a:endParaRPr lang="en-US" sz="1067" dirty="0"/>
          </a:p>
          <a:p>
            <a:r>
              <a:rPr lang="en-US" sz="1400" dirty="0" smtClean="0"/>
              <a:t>The system gives each incoming </a:t>
            </a:r>
            <a:r>
              <a:rPr lang="en-US" sz="1400" dirty="0"/>
              <a:t>customer </a:t>
            </a:r>
            <a:r>
              <a:rPr lang="en-US" sz="1400" dirty="0" smtClean="0"/>
              <a:t>a number (read I) and increments the number to be given to the next customer by 1 (modify-write I)</a:t>
            </a:r>
            <a:endParaRPr lang="en-US" sz="1400" dirty="0"/>
          </a:p>
          <a:p>
            <a:r>
              <a:rPr lang="en-US" sz="1400" dirty="0"/>
              <a:t>A central display shows the number </a:t>
            </a:r>
            <a:r>
              <a:rPr lang="en-US" sz="1400" dirty="0" smtClean="0"/>
              <a:t>for </a:t>
            </a:r>
            <a:r>
              <a:rPr lang="en-US" sz="1400" dirty="0"/>
              <a:t>the </a:t>
            </a:r>
            <a:r>
              <a:rPr lang="en-US" sz="1400" dirty="0" smtClean="0"/>
              <a:t>customer to be served next</a:t>
            </a:r>
            <a:endParaRPr lang="en-US" sz="1400" dirty="0"/>
          </a:p>
          <a:p>
            <a:r>
              <a:rPr lang="en-US" sz="1400" dirty="0"/>
              <a:t>When an agent becomes available, he/she calls the number </a:t>
            </a:r>
            <a:r>
              <a:rPr lang="en-US" sz="1400" dirty="0" smtClean="0"/>
              <a:t>(read S) and increments the display number by 1 (modify-write S)</a:t>
            </a:r>
            <a:endParaRPr lang="en-US" sz="1400" dirty="0"/>
          </a:p>
          <a:p>
            <a:r>
              <a:rPr lang="en-US" sz="1400" dirty="0"/>
              <a:t>Bad outcomes</a:t>
            </a:r>
          </a:p>
          <a:p>
            <a:pPr lvl="1"/>
            <a:r>
              <a:rPr lang="en-US" sz="1200" dirty="0">
                <a:latin typeface="Arial" panose="020B0604020202020204" pitchFamily="34" charset="0"/>
              </a:rPr>
              <a:t>Multiple customers </a:t>
            </a:r>
            <a:r>
              <a:rPr lang="en-US" sz="1200" dirty="0" smtClean="0"/>
              <a:t>receive</a:t>
            </a:r>
            <a:r>
              <a:rPr lang="en-US" sz="1200" dirty="0" smtClean="0">
                <a:latin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</a:rPr>
              <a:t>the same number, only one of them receives service</a:t>
            </a:r>
          </a:p>
          <a:p>
            <a:pPr lvl="1"/>
            <a:r>
              <a:rPr lang="en-US" sz="1200" dirty="0">
                <a:latin typeface="Arial" panose="020B0604020202020204" pitchFamily="34" charset="0"/>
              </a:rPr>
              <a:t>Multiple agents serve the same number</a:t>
            </a:r>
          </a:p>
          <a:p>
            <a:endParaRPr lang="en-US" dirty="0" smtClean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9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017">
        <p:fade/>
      </p:transition>
    </mc:Choice>
    <mc:Fallback xmlns="">
      <p:transition spd="med" advTm="890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 Common Arbitration Pattern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For example, multiple </a:t>
            </a:r>
            <a:r>
              <a:rPr lang="en-US" sz="1400" dirty="0"/>
              <a:t>customers booking </a:t>
            </a:r>
            <a:r>
              <a:rPr lang="en-US" sz="1400" dirty="0" smtClean="0"/>
              <a:t>airline tickets in parallel</a:t>
            </a:r>
            <a:endParaRPr lang="en-US" sz="1400" dirty="0"/>
          </a:p>
          <a:p>
            <a:r>
              <a:rPr lang="en-US" sz="1400" dirty="0"/>
              <a:t>Each </a:t>
            </a:r>
          </a:p>
          <a:p>
            <a:pPr lvl="1"/>
            <a:r>
              <a:rPr lang="en-US" sz="1400" dirty="0">
                <a:latin typeface="Arial" panose="020B0604020202020204" pitchFamily="34" charset="0"/>
              </a:rPr>
              <a:t>Brings up a flight seat </a:t>
            </a:r>
            <a:r>
              <a:rPr lang="en-US" sz="1400" dirty="0" smtClean="0">
                <a:latin typeface="Arial" panose="020B0604020202020204" pitchFamily="34" charset="0"/>
              </a:rPr>
              <a:t>map (read)</a:t>
            </a:r>
            <a:endParaRPr lang="en-US" sz="1400" dirty="0">
              <a:latin typeface="Arial" panose="020B0604020202020204" pitchFamily="34" charset="0"/>
            </a:endParaRPr>
          </a:p>
          <a:p>
            <a:pPr lvl="1"/>
            <a:r>
              <a:rPr lang="en-US" sz="1400" dirty="0">
                <a:latin typeface="Arial" panose="020B0604020202020204" pitchFamily="34" charset="0"/>
              </a:rPr>
              <a:t>Decides on a seat</a:t>
            </a:r>
          </a:p>
          <a:p>
            <a:pPr lvl="1"/>
            <a:r>
              <a:rPr lang="en-US" sz="1400" dirty="0" smtClean="0">
                <a:latin typeface="Arial" panose="020B0604020202020204" pitchFamily="34" charset="0"/>
              </a:rPr>
              <a:t>Updates </a:t>
            </a:r>
            <a:r>
              <a:rPr lang="en-US" sz="1400" dirty="0">
                <a:latin typeface="Arial" panose="020B0604020202020204" pitchFamily="34" charset="0"/>
              </a:rPr>
              <a:t>the </a:t>
            </a:r>
            <a:r>
              <a:rPr lang="en-US" sz="1400" dirty="0" smtClean="0">
                <a:latin typeface="Arial" panose="020B0604020202020204" pitchFamily="34" charset="0"/>
              </a:rPr>
              <a:t>seat map</a:t>
            </a:r>
            <a:r>
              <a:rPr lang="en-US" sz="1400" dirty="0"/>
              <a:t> </a:t>
            </a:r>
            <a:r>
              <a:rPr lang="en-US" sz="1400" dirty="0" smtClean="0"/>
              <a:t>and</a:t>
            </a:r>
            <a:r>
              <a:rPr lang="en-US" sz="1400" dirty="0" smtClean="0">
                <a:latin typeface="Arial" panose="020B0604020202020204" pitchFamily="34" charset="0"/>
              </a:rPr>
              <a:t> marks </a:t>
            </a:r>
            <a:r>
              <a:rPr lang="en-US" sz="1400" dirty="0">
                <a:latin typeface="Arial" panose="020B0604020202020204" pitchFamily="34" charset="0"/>
              </a:rPr>
              <a:t>the </a:t>
            </a:r>
            <a:r>
              <a:rPr lang="en-US" sz="1400" dirty="0" smtClean="0">
                <a:latin typeface="Arial" panose="020B0604020202020204" pitchFamily="34" charset="0"/>
              </a:rPr>
              <a:t>selected seat </a:t>
            </a:r>
            <a:r>
              <a:rPr lang="en-US" sz="1400" dirty="0">
                <a:latin typeface="Arial" panose="020B0604020202020204" pitchFamily="34" charset="0"/>
              </a:rPr>
              <a:t>as </a:t>
            </a:r>
            <a:r>
              <a:rPr lang="en-US" sz="1400" dirty="0" smtClean="0">
                <a:latin typeface="Arial" panose="020B0604020202020204" pitchFamily="34" charset="0"/>
              </a:rPr>
              <a:t>taken (modify-write)</a:t>
            </a:r>
            <a:endParaRPr lang="en-US" sz="1400" dirty="0">
              <a:latin typeface="Arial" panose="020B0604020202020204" pitchFamily="34" charset="0"/>
            </a:endParaRPr>
          </a:p>
          <a:p>
            <a:pPr lvl="1"/>
            <a:endParaRPr lang="en-US" sz="1400" dirty="0">
              <a:latin typeface="Arial" panose="020B0604020202020204" pitchFamily="34" charset="0"/>
            </a:endParaRPr>
          </a:p>
          <a:p>
            <a:r>
              <a:rPr lang="en-US" sz="1400" dirty="0"/>
              <a:t>A bad outcome</a:t>
            </a:r>
          </a:p>
          <a:p>
            <a:pPr lvl="1"/>
            <a:r>
              <a:rPr lang="en-US" sz="1400" dirty="0">
                <a:latin typeface="Arial" panose="020B0604020202020204" pitchFamily="34" charset="0"/>
              </a:rPr>
              <a:t>Multiple passengers ended up booking the same seat</a:t>
            </a:r>
          </a:p>
          <a:p>
            <a:pPr lvl="1"/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784">
        <p:fade/>
      </p:transition>
    </mc:Choice>
    <mc:Fallback xmlns="">
      <p:transition spd="med" advTm="477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Data Race in</a:t>
            </a:r>
            <a:r>
              <a:rPr lang="en-US" dirty="0"/>
              <a:t> </a:t>
            </a:r>
            <a:r>
              <a:rPr lang="en-US" dirty="0" smtClean="0"/>
              <a:t>Parallel Thread Execution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>
          <a:xfrm>
            <a:off x="319878" y="1970526"/>
            <a:ext cx="6217920" cy="2863022"/>
          </a:xfrm>
        </p:spPr>
        <p:txBody>
          <a:bodyPr>
            <a:normAutofit/>
          </a:bodyPr>
          <a:lstStyle/>
          <a:p>
            <a:pPr marL="171450" indent="-171450">
              <a:buNone/>
            </a:pPr>
            <a:r>
              <a:rPr lang="en-US" dirty="0" smtClean="0"/>
              <a:t>	Old and New are per-thread register variables.</a:t>
            </a:r>
          </a:p>
          <a:p>
            <a:pPr marL="171450" indent="-171450">
              <a:buNone/>
            </a:pPr>
            <a:endParaRPr lang="en-US" sz="1400" dirty="0"/>
          </a:p>
          <a:p>
            <a:pPr marL="171450" indent="-171450">
              <a:buNone/>
            </a:pPr>
            <a:r>
              <a:rPr lang="en-US" sz="1400" dirty="0" smtClean="0"/>
              <a:t>   Question 1: If </a:t>
            </a:r>
            <a:r>
              <a:rPr lang="en-US" sz="1400" dirty="0"/>
              <a:t>Mem[x] was initially 0, what would the value of Mem[x] be after threads 1 and 2 have </a:t>
            </a:r>
            <a:r>
              <a:rPr lang="en-US" sz="1400" dirty="0" smtClean="0"/>
              <a:t>completed?</a:t>
            </a:r>
            <a:endParaRPr lang="en-US" sz="1400" dirty="0"/>
          </a:p>
          <a:p>
            <a:pPr marL="171450" indent="-171450">
              <a:buNone/>
            </a:pPr>
            <a:endParaRPr lang="en-US" sz="1400" dirty="0"/>
          </a:p>
          <a:p>
            <a:pPr marL="171450" indent="-171450">
              <a:buNone/>
            </a:pPr>
            <a:r>
              <a:rPr lang="en-US" sz="1400" dirty="0" smtClean="0"/>
              <a:t>	Question 2: What </a:t>
            </a:r>
            <a:r>
              <a:rPr lang="en-US" sz="1400" dirty="0"/>
              <a:t>does each thread get in their Old variable?</a:t>
            </a:r>
          </a:p>
          <a:p>
            <a:pPr marL="171450" indent="-171450"/>
            <a:endParaRPr lang="en-US" sz="1400" dirty="0"/>
          </a:p>
          <a:p>
            <a:pPr marL="171450" indent="-171450">
              <a:buNone/>
            </a:pPr>
            <a:r>
              <a:rPr lang="en-US" sz="1400" dirty="0"/>
              <a:t>	</a:t>
            </a:r>
            <a:r>
              <a:rPr lang="en-US" sz="1400" dirty="0" smtClean="0"/>
              <a:t>Unfortunately, the answers </a:t>
            </a:r>
            <a:r>
              <a:rPr lang="en-US" sz="1400" dirty="0"/>
              <a:t>may vary </a:t>
            </a:r>
            <a:r>
              <a:rPr lang="en-US" sz="1400" dirty="0" smtClean="0"/>
              <a:t>according to the relative execution timing between the two threads, which is referred to as a </a:t>
            </a:r>
            <a:r>
              <a:rPr lang="en-US" sz="1400" b="1" dirty="0" smtClean="0"/>
              <a:t>data race</a:t>
            </a:r>
            <a:r>
              <a:rPr lang="en-US" sz="1400" dirty="0" smtClean="0"/>
              <a:t>. </a:t>
            </a:r>
            <a:endParaRPr lang="en-US" sz="1400" b="1" dirty="0"/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914400" y="971550"/>
            <a:ext cx="7729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</a:rPr>
              <a:t>thread1:</a:t>
            </a:r>
          </a:p>
        </p:txBody>
      </p:sp>
      <p:sp>
        <p:nvSpPr>
          <p:cNvPr id="8199" name="Text Box 5"/>
          <p:cNvSpPr txBox="1">
            <a:spLocks noChangeArrowheads="1"/>
          </p:cNvSpPr>
          <p:nvPr/>
        </p:nvSpPr>
        <p:spPr bwMode="auto">
          <a:xfrm>
            <a:off x="3581400" y="971550"/>
            <a:ext cx="7729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</a:rPr>
              <a:t>thread2:</a:t>
            </a:r>
          </a:p>
        </p:txBody>
      </p:sp>
      <p:sp>
        <p:nvSpPr>
          <p:cNvPr id="8200" name="Text Box 6"/>
          <p:cNvSpPr txBox="1">
            <a:spLocks noChangeArrowheads="1"/>
          </p:cNvSpPr>
          <p:nvPr/>
        </p:nvSpPr>
        <p:spPr bwMode="auto">
          <a:xfrm>
            <a:off x="4366720" y="1005363"/>
            <a:ext cx="140615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</a:rPr>
              <a:t>Old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 </a:t>
            </a:r>
            <a:r>
              <a:rPr lang="en-US" sz="1400" dirty="0" err="1">
                <a:solidFill>
                  <a:schemeClr val="bg1"/>
                </a:solidFill>
                <a:sym typeface="Wingdings" pitchFamily="2" charset="2"/>
              </a:rPr>
              <a:t>Mem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[x]</a:t>
            </a:r>
          </a:p>
          <a:p>
            <a:pPr eaLnBrk="1" hangingPunct="1"/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New  Old + 1</a:t>
            </a:r>
          </a:p>
          <a:p>
            <a:pPr eaLnBrk="1" hangingPunct="1"/>
            <a:r>
              <a:rPr lang="en-US" sz="1400" dirty="0" err="1">
                <a:solidFill>
                  <a:schemeClr val="bg1"/>
                </a:solidFill>
              </a:rPr>
              <a:t>Mem</a:t>
            </a:r>
            <a:r>
              <a:rPr lang="en-US" sz="1400" dirty="0">
                <a:solidFill>
                  <a:schemeClr val="bg1"/>
                </a:solidFill>
              </a:rPr>
              <a:t>[x]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 New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201" name="Text Box 7"/>
          <p:cNvSpPr txBox="1">
            <a:spLocks noChangeArrowheads="1"/>
          </p:cNvSpPr>
          <p:nvPr/>
        </p:nvSpPr>
        <p:spPr bwMode="auto">
          <a:xfrm>
            <a:off x="1641845" y="980002"/>
            <a:ext cx="140615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</a:rPr>
              <a:t>Old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 </a:t>
            </a:r>
            <a:r>
              <a:rPr lang="en-US" sz="1400" dirty="0" err="1">
                <a:solidFill>
                  <a:schemeClr val="bg1"/>
                </a:solidFill>
                <a:sym typeface="Wingdings" pitchFamily="2" charset="2"/>
              </a:rPr>
              <a:t>Mem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[x]</a:t>
            </a:r>
          </a:p>
          <a:p>
            <a:pPr eaLnBrk="1" hangingPunct="1"/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New  Old + 1</a:t>
            </a:r>
          </a:p>
          <a:p>
            <a:pPr eaLnBrk="1" hangingPunct="1"/>
            <a:r>
              <a:rPr lang="en-US" sz="1400" dirty="0" err="1">
                <a:solidFill>
                  <a:schemeClr val="bg1"/>
                </a:solidFill>
              </a:rPr>
              <a:t>Mem</a:t>
            </a:r>
            <a:r>
              <a:rPr lang="en-US" sz="1400" dirty="0">
                <a:solidFill>
                  <a:schemeClr val="bg1"/>
                </a:solidFill>
              </a:rPr>
              <a:t>[x]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 New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795">
        <p:fade/>
      </p:transition>
    </mc:Choice>
    <mc:Fallback xmlns="">
      <p:transition spd="med" advTm="1167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Timing Scenario #1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9088" y="809625"/>
          <a:ext cx="6218238" cy="1973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Thread 1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Thread 2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(0) Old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</a:t>
                      </a:r>
                      <a:r>
                        <a:rPr lang="en-US" sz="1400" dirty="0" err="1" smtClean="0">
                          <a:sym typeface="Wingdings" pitchFamily="2" charset="2"/>
                        </a:rPr>
                        <a:t>Mem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[x]</a:t>
                      </a:r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 pitchFamily="2" charset="2"/>
                        </a:rPr>
                        <a:t>(1)</a:t>
                      </a:r>
                      <a:r>
                        <a:rPr lang="en-US" sz="1400" baseline="0" dirty="0" smtClean="0">
                          <a:sym typeface="Wingdings" pitchFamily="2" charset="2"/>
                        </a:rPr>
                        <a:t> New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  Old + 1</a:t>
                      </a:r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(1) </a:t>
                      </a:r>
                      <a:r>
                        <a:rPr lang="en-US" sz="1400" dirty="0" err="1" smtClean="0"/>
                        <a:t>Mem</a:t>
                      </a:r>
                      <a:r>
                        <a:rPr lang="en-US" sz="1400" dirty="0" smtClean="0"/>
                        <a:t>[x]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New</a:t>
                      </a:r>
                      <a:endParaRPr lang="en-US" sz="1400" dirty="0" smtClean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(1) Old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</a:t>
                      </a:r>
                      <a:r>
                        <a:rPr lang="en-US" sz="1400" dirty="0" err="1" smtClean="0">
                          <a:sym typeface="Wingdings" pitchFamily="2" charset="2"/>
                        </a:rPr>
                        <a:t>Mem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[x]</a:t>
                      </a:r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 pitchFamily="2" charset="2"/>
                        </a:rPr>
                        <a:t>(2) New  Old + 1</a:t>
                      </a:r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03637" marR="103637" marT="34286" marB="3428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(2) </a:t>
                      </a:r>
                      <a:r>
                        <a:rPr lang="en-US" sz="1400" dirty="0" err="1" smtClean="0"/>
                        <a:t>Mem</a:t>
                      </a:r>
                      <a:r>
                        <a:rPr lang="en-US" sz="1400" dirty="0" smtClean="0"/>
                        <a:t>[x]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New</a:t>
                      </a:r>
                      <a:endParaRPr lang="en-US" sz="1400" dirty="0" smtClean="0"/>
                    </a:p>
                  </a:txBody>
                  <a:tcPr marL="103637" marR="103637" marT="34286" marB="3428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253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2964180" y="3329940"/>
            <a:ext cx="3886200" cy="1255713"/>
          </a:xfrm>
        </p:spPr>
        <p:txBody>
          <a:bodyPr>
            <a:normAutofit/>
          </a:bodyPr>
          <a:lstStyle/>
          <a:p>
            <a:r>
              <a:rPr lang="en-US" sz="1400" dirty="0"/>
              <a:t>Thread 1 Old = 0</a:t>
            </a:r>
          </a:p>
          <a:p>
            <a:r>
              <a:rPr lang="en-US" sz="1400" dirty="0"/>
              <a:t>Thread 2 Old = 1</a:t>
            </a:r>
          </a:p>
          <a:p>
            <a:r>
              <a:rPr lang="en-US" sz="1400" dirty="0" err="1"/>
              <a:t>Mem</a:t>
            </a:r>
            <a:r>
              <a:rPr lang="en-US" sz="1400" dirty="0"/>
              <a:t>[x] = 2 after the sequence</a:t>
            </a:r>
          </a:p>
          <a:p>
            <a:endParaRPr lang="en-US" sz="1400" dirty="0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6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903">
        <p:fade/>
      </p:transition>
    </mc:Choice>
    <mc:Fallback xmlns="">
      <p:transition spd="med" advTm="1059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Timing Scenario #2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9088" y="809625"/>
          <a:ext cx="6218238" cy="2186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Thread 1</a:t>
                      </a:r>
                      <a:endParaRPr lang="en-US" sz="1400" dirty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Thread 2</a:t>
                      </a:r>
                      <a:endParaRPr lang="en-US" sz="1400" dirty="0"/>
                    </a:p>
                  </a:txBody>
                  <a:tcPr marL="103637" marR="103637" marT="34294" marB="34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ym typeface="Wingdings" pitchFamily="2" charset="2"/>
                      </a:endParaRPr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(0) Old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</a:t>
                      </a:r>
                      <a:r>
                        <a:rPr lang="en-US" sz="1400" dirty="0" err="1" smtClean="0">
                          <a:sym typeface="Wingdings" pitchFamily="2" charset="2"/>
                        </a:rPr>
                        <a:t>Mem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[x]</a:t>
                      </a:r>
                    </a:p>
                  </a:txBody>
                  <a:tcPr marL="103637" marR="103637" marT="34294" marB="34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ym typeface="Wingdings" pitchFamily="2" charset="2"/>
                      </a:endParaRPr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 pitchFamily="2" charset="2"/>
                        </a:rPr>
                        <a:t>(1) New  Old + 1</a:t>
                      </a:r>
                    </a:p>
                  </a:txBody>
                  <a:tcPr marL="103637" marR="103637" marT="34294" marB="34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1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(1) </a:t>
                      </a:r>
                      <a:r>
                        <a:rPr lang="en-US" sz="1400" dirty="0" err="1" smtClean="0"/>
                        <a:t>Mem</a:t>
                      </a:r>
                      <a:r>
                        <a:rPr lang="en-US" sz="1400" dirty="0" smtClean="0"/>
                        <a:t>[x]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New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 marL="103637" marR="103637" marT="34294" marB="34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(1) Old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</a:t>
                      </a:r>
                      <a:r>
                        <a:rPr lang="en-US" sz="1400" dirty="0" err="1" smtClean="0">
                          <a:sym typeface="Wingdings" pitchFamily="2" charset="2"/>
                        </a:rPr>
                        <a:t>Mem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[x]</a:t>
                      </a:r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ym typeface="Wingdings" pitchFamily="2" charset="2"/>
                      </a:endParaRPr>
                    </a:p>
                  </a:txBody>
                  <a:tcPr marL="103637" marR="103637" marT="34294" marB="34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 pitchFamily="2" charset="2"/>
                        </a:rPr>
                        <a:t>(2)</a:t>
                      </a:r>
                      <a:r>
                        <a:rPr lang="en-US" sz="1400" baseline="0" dirty="0" smtClean="0">
                          <a:sym typeface="Wingdings" pitchFamily="2" charset="2"/>
                        </a:rPr>
                        <a:t> New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  Old + 1</a:t>
                      </a:r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sym typeface="Wingdings" pitchFamily="2" charset="2"/>
                      </a:endParaRPr>
                    </a:p>
                  </a:txBody>
                  <a:tcPr marL="103637" marR="103637" marT="34294" marB="3429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(2) </a:t>
                      </a:r>
                      <a:r>
                        <a:rPr lang="en-US" sz="1400" dirty="0" err="1" smtClean="0"/>
                        <a:t>Mem</a:t>
                      </a:r>
                      <a:r>
                        <a:rPr lang="en-US" sz="1400" dirty="0" smtClean="0"/>
                        <a:t>[x] </a:t>
                      </a:r>
                      <a:r>
                        <a:rPr lang="en-US" sz="1400" dirty="0" smtClean="0">
                          <a:sym typeface="Wingdings" pitchFamily="2" charset="2"/>
                        </a:rPr>
                        <a:t> New</a:t>
                      </a:r>
                      <a:endParaRPr lang="en-US" sz="1400" dirty="0" smtClean="0"/>
                    </a:p>
                  </a:txBody>
                  <a:tcPr marL="103637" marR="103637" marT="34294" marB="3429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03637" marR="103637" marT="34294" marB="3429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277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2964180" y="3381057"/>
            <a:ext cx="3962400" cy="1255713"/>
          </a:xfrm>
        </p:spPr>
        <p:txBody>
          <a:bodyPr>
            <a:normAutofit/>
          </a:bodyPr>
          <a:lstStyle/>
          <a:p>
            <a:r>
              <a:rPr lang="en-US" sz="1400" dirty="0"/>
              <a:t>Thread 1 Old = 1</a:t>
            </a:r>
          </a:p>
          <a:p>
            <a:r>
              <a:rPr lang="en-US" sz="1400" dirty="0"/>
              <a:t>Thread 2 Old = 0</a:t>
            </a:r>
          </a:p>
          <a:p>
            <a:r>
              <a:rPr lang="en-US" sz="1400" dirty="0" err="1"/>
              <a:t>Mem</a:t>
            </a:r>
            <a:r>
              <a:rPr lang="en-US" sz="1400" dirty="0"/>
              <a:t>[x] = 2 after the sequence</a:t>
            </a:r>
          </a:p>
          <a:p>
            <a:endParaRPr lang="en-US" sz="1400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319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35">
        <p:fade/>
      </p:transition>
    </mc:Choice>
    <mc:Fallback xmlns="">
      <p:transition spd="med" advTm="390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pter xmlns="1956f548-e1c6-4bad-9b00-9434a603b471" xsi:nil="true"/>
    <Description0 xmlns="1956f548-e1c6-4bad-9b00-9434a603b471" xsi:nil="true"/>
    <Order0 xmlns="1956f548-e1c6-4bad-9b00-9434a603b471">7.2</Order0>
    <Test_x0020_Field xmlns="1956f548-e1c6-4bad-9b00-9434a603b471">Slides</Test_x0020_Field>
    <Kit_x0020_Version xmlns="1956f548-e1c6-4bad-9b00-9434a603b471">Release 1.0</Kit_x0020_Version>
    <Quizzes xmlns="1956f548-e1c6-4bad-9b00-9434a603b471">N/A</Quizzes>
    <Labs xmlns="1956f548-e1c6-4bad-9b00-9434a603b471">N/A</Labs>
    <Lectures xmlns="1956f548-e1c6-4bad-9b00-9434a603b471">Final</Lecture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1A5F0-574E-4B97-B89E-CD0050D84C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7BCEC9-6273-4EBE-A16D-A7BD3382732B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AE830F-A163-4431-B4ED-258F2A9872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1393</TotalTime>
  <Words>760</Words>
  <Application>Microsoft Office PowerPoint</Application>
  <PresentationFormat>Custom</PresentationFormat>
  <Paragraphs>152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MS PGothic</vt:lpstr>
      <vt:lpstr>AkzidenzGrotesk</vt:lpstr>
      <vt:lpstr>Akzidenz-Grotesk Extended BQ</vt:lpstr>
      <vt:lpstr>Arial</vt:lpstr>
      <vt:lpstr>Calibri</vt:lpstr>
      <vt:lpstr>Palatino</vt:lpstr>
      <vt:lpstr>Sentinel Medium</vt:lpstr>
      <vt:lpstr>Trebuchet MS</vt:lpstr>
      <vt:lpstr>Wingdings</vt:lpstr>
      <vt:lpstr>2_Title &amp; Bullet </vt:lpstr>
      <vt:lpstr>Module 7.2 – Parallel Computation Patterns (Histogram)</vt:lpstr>
      <vt:lpstr>Objective</vt:lpstr>
      <vt:lpstr>Read-modify-write in the Text Histogram Example</vt:lpstr>
      <vt:lpstr>Read-Modify-Write Used in Collaboration Patterns</vt:lpstr>
      <vt:lpstr>A Common Parallel Service Pattern</vt:lpstr>
      <vt:lpstr>A Common Arbitration Pattern</vt:lpstr>
      <vt:lpstr>Data Race in Parallel Thread Execution</vt:lpstr>
      <vt:lpstr>Timing Scenario #1</vt:lpstr>
      <vt:lpstr>Timing Scenario #2</vt:lpstr>
      <vt:lpstr>Timing Scenario #3</vt:lpstr>
      <vt:lpstr>Timing Scenario #4</vt:lpstr>
      <vt:lpstr>Purpose of Atomic Operations – To Ensure Good Outcomes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Cook, Colleen N</dc:creator>
  <cp:lastModifiedBy>Andrew Schuh</cp:lastModifiedBy>
  <cp:revision>41</cp:revision>
  <dcterms:created xsi:type="dcterms:W3CDTF">2013-11-15T21:49:21Z</dcterms:created>
  <dcterms:modified xsi:type="dcterms:W3CDTF">2016-04-02T20:47:24Z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false</vt:bool>
  </property>
</Properties>
</file>